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6"/>
  </p:notesMasterIdLst>
  <p:sldIdLst>
    <p:sldId id="283" r:id="rId4"/>
    <p:sldId id="315" r:id="rId5"/>
    <p:sldId id="314" r:id="rId6"/>
    <p:sldId id="258" r:id="rId7"/>
    <p:sldId id="264" r:id="rId8"/>
    <p:sldId id="259" r:id="rId9"/>
    <p:sldId id="316" r:id="rId10"/>
    <p:sldId id="317" r:id="rId11"/>
    <p:sldId id="318" r:id="rId12"/>
    <p:sldId id="319" r:id="rId13"/>
    <p:sldId id="282" r:id="rId14"/>
    <p:sldId id="265" r:id="rId15"/>
  </p:sldIdLst>
  <p:sldSz cx="18288000" cy="10288588"/>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Consolas" panose="020B0609020204030204" pitchFamily="49"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21" autoAdjust="0"/>
    <p:restoredTop sz="94061" autoAdjust="0"/>
  </p:normalViewPr>
  <p:slideViewPr>
    <p:cSldViewPr snapToGrid="0">
      <p:cViewPr varScale="1">
        <p:scale>
          <a:sx n="46" d="100"/>
          <a:sy n="46" d="100"/>
        </p:scale>
        <p:origin x="66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3.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extLst>
      <p:ext uri="{BB962C8B-B14F-4D97-AF65-F5344CB8AC3E}">
        <p14:creationId xmlns:p14="http://schemas.microsoft.com/office/powerpoint/2010/main" val="315089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262191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31466933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14410302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Blank Import</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406400" y="2285244"/>
            <a:ext cx="16299544" cy="1884134"/>
          </a:xfrm>
          <a:prstGeom prst="roundRect">
            <a:avLst/>
          </a:prstGeom>
          <a:solidFill>
            <a:schemeClr val="accent3">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programming, sometimes we import some packages in our program, but we do not use them in our program.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When you run such types of programs that contain unused packages, then the compiler will give an error. So, to avoid this error, we use a blank identifier before the name of the package.</a:t>
            </a:r>
            <a:endParaRPr lang="en-US" sz="2400" b="1"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4731656" y="5355773"/>
            <a:ext cx="9173030" cy="8128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_ "strings"</a:t>
            </a:r>
          </a:p>
        </p:txBody>
      </p:sp>
      <p:sp>
        <p:nvSpPr>
          <p:cNvPr id="9" name="Rectangle: Rounded Corners 8">
            <a:extLst>
              <a:ext uri="{FF2B5EF4-FFF2-40B4-BE49-F238E27FC236}">
                <a16:creationId xmlns:a16="http://schemas.microsoft.com/office/drawing/2014/main" id="{DF0C50CE-E0E3-F6B3-0F2F-07B429B56AA5}"/>
              </a:ext>
            </a:extLst>
          </p:cNvPr>
          <p:cNvSpPr/>
          <p:nvPr/>
        </p:nvSpPr>
        <p:spPr bwMode="auto">
          <a:xfrm>
            <a:off x="7841342" y="4904564"/>
            <a:ext cx="2605314" cy="45120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5" name="Rectangle: Rounded Corners 4">
            <a:extLst>
              <a:ext uri="{FF2B5EF4-FFF2-40B4-BE49-F238E27FC236}">
                <a16:creationId xmlns:a16="http://schemas.microsoft.com/office/drawing/2014/main" id="{EA590151-D36D-B07B-6A62-6E9E866E13DB}"/>
              </a:ext>
            </a:extLst>
          </p:cNvPr>
          <p:cNvSpPr/>
          <p:nvPr/>
        </p:nvSpPr>
        <p:spPr bwMode="auto">
          <a:xfrm>
            <a:off x="406400" y="6743344"/>
            <a:ext cx="16299544" cy="1884134"/>
          </a:xfrm>
          <a:prstGeom prst="roundRect">
            <a:avLst/>
          </a:prstGeom>
          <a:solidFill>
            <a:schemeClr val="accent3">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It is known as </a:t>
            </a:r>
            <a:r>
              <a:rPr lang="en-US" sz="2400" b="1" dirty="0">
                <a:solidFill>
                  <a:schemeClr val="tx1">
                    <a:lumMod val="65000"/>
                    <a:lumOff val="35000"/>
                  </a:schemeClr>
                </a:solidFill>
                <a:latin typeface="Arial" panose="020B0604020202020204" pitchFamily="34" charset="0"/>
                <a:cs typeface="Arial" panose="020B0604020202020204" pitchFamily="34" charset="0"/>
              </a:rPr>
              <a:t>blank import</a:t>
            </a:r>
            <a:r>
              <a:rPr lang="en-US" sz="2400" dirty="0">
                <a:solidFill>
                  <a:schemeClr val="tx1">
                    <a:lumMod val="65000"/>
                    <a:lumOff val="35000"/>
                  </a:schemeClr>
                </a:solidFill>
                <a:latin typeface="Arial" panose="020B0604020202020204" pitchFamily="34" charset="0"/>
                <a:cs typeface="Arial" panose="020B0604020202020204" pitchFamily="34" charset="0"/>
              </a:rPr>
              <a:t>. It is used in many or some occasions when the main program can enable the optional features provided by the blank importing additional packages at the compile time.</a:t>
            </a:r>
            <a:endParaRPr lang="en-US" sz="2400" b="1"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053361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Declare the basic syntax of a package in Go</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5: </a:t>
            </a:r>
          </a:p>
          <a:p>
            <a:pPr algn="ctr"/>
            <a:r>
              <a:rPr lang="en-US" sz="6000" b="1" dirty="0">
                <a:solidFill>
                  <a:schemeClr val="bg1"/>
                </a:solidFill>
                <a:latin typeface="Arial" panose="020B0604020202020204" pitchFamily="34" charset="0"/>
                <a:cs typeface="Arial" panose="020B0604020202020204" pitchFamily="34" charset="0"/>
              </a:rPr>
              <a:t>Packages and Modules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Modules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I/O Operations</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1</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b="1" dirty="0">
                <a:solidFill>
                  <a:schemeClr val="bg1"/>
                </a:solidFill>
              </a:rPr>
              <a:t>1. Go Packages</a:t>
            </a:r>
            <a:endParaRPr lang="en-US" sz="2550" b="1"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Import Paths</a:t>
            </a:r>
          </a:p>
          <a:p>
            <a:r>
              <a:rPr lang="en-US" dirty="0"/>
              <a:t>Package Declaration</a:t>
            </a:r>
          </a:p>
          <a:p>
            <a:r>
              <a:rPr lang="en-US" dirty="0"/>
              <a:t>Import Declaration</a:t>
            </a:r>
          </a:p>
          <a:p>
            <a:r>
              <a:rPr lang="en-US" dirty="0"/>
              <a:t>Blank Import</a:t>
            </a:r>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basic concepts to work with packages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Package Concepts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 Paths</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1" y="2055085"/>
            <a:ext cx="16314057" cy="1300592"/>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language, every </a:t>
            </a:r>
            <a:r>
              <a:rPr lang="en-US" sz="2400" b="1" dirty="0">
                <a:solidFill>
                  <a:schemeClr val="tx1">
                    <a:lumMod val="65000"/>
                    <a:lumOff val="35000"/>
                  </a:schemeClr>
                </a:solidFill>
                <a:latin typeface="Arial" panose="020B0604020202020204" pitchFamily="34" charset="0"/>
                <a:cs typeface="Arial" panose="020B0604020202020204" pitchFamily="34" charset="0"/>
              </a:rPr>
              <a:t>package</a:t>
            </a:r>
            <a:r>
              <a:rPr lang="en-US" sz="2400" dirty="0">
                <a:solidFill>
                  <a:schemeClr val="tx1">
                    <a:lumMod val="65000"/>
                    <a:lumOff val="35000"/>
                  </a:schemeClr>
                </a:solidFill>
                <a:latin typeface="Arial" panose="020B0604020202020204" pitchFamily="34" charset="0"/>
                <a:cs typeface="Arial" panose="020B0604020202020204" pitchFamily="34" charset="0"/>
              </a:rPr>
              <a:t> is defined by a unique string and this string is known as </a:t>
            </a:r>
            <a:r>
              <a:rPr lang="en-US" sz="2400" b="1" dirty="0">
                <a:solidFill>
                  <a:schemeClr val="tx1">
                    <a:lumMod val="65000"/>
                    <a:lumOff val="35000"/>
                  </a:schemeClr>
                </a:solidFill>
                <a:latin typeface="Arial" panose="020B0604020202020204" pitchFamily="34" charset="0"/>
                <a:cs typeface="Arial" panose="020B0604020202020204" pitchFamily="34" charset="0"/>
              </a:rPr>
              <a:t>import path</a:t>
            </a:r>
            <a:r>
              <a:rPr lang="en-US" sz="2400" dirty="0">
                <a:solidFill>
                  <a:schemeClr val="tx1">
                    <a:lumMod val="65000"/>
                    <a:lumOff val="35000"/>
                  </a:schemeClr>
                </a:solidFill>
                <a:latin typeface="Arial" panose="020B0604020202020204" pitchFamily="34" charset="0"/>
                <a:cs typeface="Arial" panose="020B0604020202020204" pitchFamily="34" charset="0"/>
              </a:rPr>
              <a:t>.</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With the help of an import path, you can import packages in your program. </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4571999" y="4211481"/>
            <a:ext cx="9187544" cy="85790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9" name="Rectangle: Rounded Corners 8">
            <a:extLst>
              <a:ext uri="{FF2B5EF4-FFF2-40B4-BE49-F238E27FC236}">
                <a16:creationId xmlns:a16="http://schemas.microsoft.com/office/drawing/2014/main" id="{DF0C50CE-E0E3-F6B3-0F2F-07B429B56AA5}"/>
              </a:ext>
            </a:extLst>
          </p:cNvPr>
          <p:cNvSpPr/>
          <p:nvPr/>
        </p:nvSpPr>
        <p:spPr bwMode="auto">
          <a:xfrm>
            <a:off x="7841342" y="3695203"/>
            <a:ext cx="2605314" cy="5080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5" name="Rectangle: Rounded Corners 4">
            <a:extLst>
              <a:ext uri="{FF2B5EF4-FFF2-40B4-BE49-F238E27FC236}">
                <a16:creationId xmlns:a16="http://schemas.microsoft.com/office/drawing/2014/main" id="{3CB9E311-ACF2-0AEE-9A36-DBC4E25132C2}"/>
              </a:ext>
            </a:extLst>
          </p:cNvPr>
          <p:cNvSpPr/>
          <p:nvPr/>
        </p:nvSpPr>
        <p:spPr bwMode="auto">
          <a:xfrm>
            <a:off x="986970" y="5478093"/>
            <a:ext cx="16314057" cy="1691963"/>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This statement states that you are importing an </a:t>
            </a:r>
            <a:r>
              <a:rPr lang="en-US" sz="2400" b="1" dirty="0" err="1">
                <a:solidFill>
                  <a:schemeClr val="tx1">
                    <a:lumMod val="65000"/>
                    <a:lumOff val="35000"/>
                  </a:schemeClr>
                </a:solidFill>
                <a:latin typeface="Arial" panose="020B0604020202020204" pitchFamily="34" charset="0"/>
                <a:cs typeface="Arial" panose="020B0604020202020204" pitchFamily="34" charset="0"/>
              </a:rPr>
              <a:t>fmt</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package in your program. The import path of packages is globally unique. To avoid conflict between the path of the packages other than the standard library, the package path should start with the internet domain name of the organization that owns or hosts the package. The example is illustrated below:</a:t>
            </a:r>
          </a:p>
        </p:txBody>
      </p:sp>
      <p:sp>
        <p:nvSpPr>
          <p:cNvPr id="6" name="Rectangle: Rounded Corners 5">
            <a:extLst>
              <a:ext uri="{FF2B5EF4-FFF2-40B4-BE49-F238E27FC236}">
                <a16:creationId xmlns:a16="http://schemas.microsoft.com/office/drawing/2014/main" id="{D8692BBD-EE8E-63CA-4E95-08B7798662D5}"/>
              </a:ext>
            </a:extLst>
          </p:cNvPr>
          <p:cNvSpPr/>
          <p:nvPr/>
        </p:nvSpPr>
        <p:spPr bwMode="auto">
          <a:xfrm>
            <a:off x="4571999" y="8088962"/>
            <a:ext cx="9187544" cy="85790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“edureka.co/example/strings”</a:t>
            </a:r>
          </a:p>
        </p:txBody>
      </p:sp>
      <p:sp>
        <p:nvSpPr>
          <p:cNvPr id="8" name="Rectangle: Rounded Corners 7">
            <a:extLst>
              <a:ext uri="{FF2B5EF4-FFF2-40B4-BE49-F238E27FC236}">
                <a16:creationId xmlns:a16="http://schemas.microsoft.com/office/drawing/2014/main" id="{4E75133F-1F27-4F9F-8858-5425952A478F}"/>
              </a:ext>
            </a:extLst>
          </p:cNvPr>
          <p:cNvSpPr/>
          <p:nvPr/>
        </p:nvSpPr>
        <p:spPr bwMode="auto">
          <a:xfrm>
            <a:off x="7841341" y="7580962"/>
            <a:ext cx="2605314" cy="5080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1578904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left)">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animBg="1"/>
      <p:bldP spid="5" grpId="0" animBg="1"/>
      <p:bldP spid="6" grpId="0" animBg="1"/>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Package Declaration</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1" y="2600781"/>
            <a:ext cx="16314057" cy="2807201"/>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Each Go source code file starts with a package declaration at the top.</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package name should match the name of the directory in which the file is located.</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For example, if your code is in a directory called </a:t>
            </a:r>
            <a:r>
              <a:rPr lang="en-US" sz="2400" b="1" dirty="0">
                <a:solidFill>
                  <a:schemeClr val="tx1">
                    <a:lumMod val="65000"/>
                    <a:lumOff val="35000"/>
                  </a:schemeClr>
                </a:solidFill>
                <a:latin typeface="Arial" panose="020B0604020202020204" pitchFamily="34" charset="0"/>
                <a:cs typeface="Arial" panose="020B0604020202020204" pitchFamily="34" charset="0"/>
              </a:rPr>
              <a:t>main</a:t>
            </a:r>
            <a:r>
              <a:rPr lang="en-US" sz="2400" dirty="0">
                <a:solidFill>
                  <a:schemeClr val="tx1">
                    <a:lumMod val="65000"/>
                    <a:lumOff val="35000"/>
                  </a:schemeClr>
                </a:solidFill>
                <a:latin typeface="Arial" panose="020B0604020202020204" pitchFamily="34" charset="0"/>
                <a:cs typeface="Arial" panose="020B0604020202020204" pitchFamily="34" charset="0"/>
              </a:rPr>
              <a:t>, the package declaration should be </a:t>
            </a:r>
            <a:r>
              <a:rPr lang="en-US" sz="2400" b="1" dirty="0">
                <a:solidFill>
                  <a:schemeClr val="tx1">
                    <a:lumMod val="65000"/>
                    <a:lumOff val="35000"/>
                  </a:schemeClr>
                </a:solidFill>
                <a:latin typeface="Arial" panose="020B0604020202020204" pitchFamily="34" charset="0"/>
                <a:cs typeface="Arial" panose="020B0604020202020204" pitchFamily="34" charset="0"/>
              </a:rPr>
              <a:t>package main</a:t>
            </a:r>
            <a:r>
              <a:rPr lang="en-US" sz="2400" dirty="0">
                <a:solidFill>
                  <a:schemeClr val="tx1">
                    <a:lumMod val="65000"/>
                    <a:lumOff val="35000"/>
                  </a:schemeClr>
                </a:solidFill>
                <a:latin typeface="Arial" panose="020B0604020202020204" pitchFamily="34" charset="0"/>
                <a:cs typeface="Arial" panose="020B0604020202020204" pitchFamily="34" charset="0"/>
              </a:rPr>
              <a:t>.</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4731656" y="7085309"/>
            <a:ext cx="9187544" cy="85790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a:t>
            </a:r>
          </a:p>
        </p:txBody>
      </p:sp>
      <p:sp>
        <p:nvSpPr>
          <p:cNvPr id="9" name="Rectangle: Rounded Corners 8">
            <a:extLst>
              <a:ext uri="{FF2B5EF4-FFF2-40B4-BE49-F238E27FC236}">
                <a16:creationId xmlns:a16="http://schemas.microsoft.com/office/drawing/2014/main" id="{DF0C50CE-E0E3-F6B3-0F2F-07B429B56AA5}"/>
              </a:ext>
            </a:extLst>
          </p:cNvPr>
          <p:cNvSpPr/>
          <p:nvPr/>
        </p:nvSpPr>
        <p:spPr bwMode="auto">
          <a:xfrm>
            <a:off x="7841342" y="6556854"/>
            <a:ext cx="2605314" cy="5080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41716423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 Declaration</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406400" y="1613811"/>
            <a:ext cx="16299544" cy="1884134"/>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import declaration immediately comes after the package declaration.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Go source file contains zero or more import declaration, and each import declaration specifies the path of one or more packages in the parentheses.</a:t>
            </a:r>
            <a:endParaRPr lang="en-US" sz="2400" b="1"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4731656" y="4093029"/>
            <a:ext cx="9187544" cy="544285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Importing single package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Importing multiple packages</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"strings"</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"bytes"</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p:txBody>
      </p:sp>
      <p:sp>
        <p:nvSpPr>
          <p:cNvPr id="9" name="Rectangle: Rounded Corners 8">
            <a:extLst>
              <a:ext uri="{FF2B5EF4-FFF2-40B4-BE49-F238E27FC236}">
                <a16:creationId xmlns:a16="http://schemas.microsoft.com/office/drawing/2014/main" id="{DF0C50CE-E0E3-F6B3-0F2F-07B429B56AA5}"/>
              </a:ext>
            </a:extLst>
          </p:cNvPr>
          <p:cNvSpPr/>
          <p:nvPr/>
        </p:nvSpPr>
        <p:spPr bwMode="auto">
          <a:xfrm>
            <a:off x="7841342" y="3641820"/>
            <a:ext cx="2605314" cy="45120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32278606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662</TotalTime>
  <Words>435</Words>
  <Application>Microsoft Office PowerPoint</Application>
  <PresentationFormat>Custom</PresentationFormat>
  <Paragraphs>55</Paragraphs>
  <Slides>12</Slides>
  <Notes>4</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12</vt:i4>
      </vt:variant>
    </vt:vector>
  </HeadingPairs>
  <TitlesOfParts>
    <vt:vector size="19" baseType="lpstr">
      <vt:lpstr>Consolas</vt:lpstr>
      <vt:lpstr>Arial</vt:lpstr>
      <vt:lpstr>Calibri</vt:lpstr>
      <vt:lpstr>Calibri Light</vt:lpstr>
      <vt:lpstr>Office Theme</vt:lpstr>
      <vt:lpstr>Custom Design</vt:lpstr>
      <vt:lpstr>1_Custom Design</vt:lpstr>
      <vt:lpstr>PowerPoint Presentation</vt:lpstr>
      <vt:lpstr>PowerPoint Presentation</vt:lpstr>
      <vt:lpstr>PowerPoint Presentation</vt:lpstr>
      <vt:lpstr>Topics</vt:lpstr>
      <vt:lpstr>Learning Objectives</vt:lpstr>
      <vt:lpstr>Package Concepts</vt:lpstr>
      <vt:lpstr>Import Paths</vt:lpstr>
      <vt:lpstr>Package Declaration</vt:lpstr>
      <vt:lpstr>Import Declaration</vt:lpstr>
      <vt:lpstr>Blank Import</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Nikitha Nair</cp:lastModifiedBy>
  <cp:revision>72</cp:revision>
  <dcterms:created xsi:type="dcterms:W3CDTF">2023-08-03T08:03:00Z</dcterms:created>
  <dcterms:modified xsi:type="dcterms:W3CDTF">2023-11-02T09:34:25Z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